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7"/>
  </p:notesMasterIdLst>
  <p:handoutMasterIdLst>
    <p:handoutMasterId r:id="rId8"/>
  </p:handoutMasterIdLst>
  <p:sldIdLst>
    <p:sldId id="264" r:id="rId2"/>
    <p:sldId id="266" r:id="rId3"/>
    <p:sldId id="259" r:id="rId4"/>
    <p:sldId id="260" r:id="rId5"/>
    <p:sldId id="256" r:id="rId6"/>
  </p:sldIdLst>
  <p:sldSz cx="12192000" cy="6858000"/>
  <p:notesSz cx="6797675" cy="9926638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ynsley Stanger" initials="AS" lastIdx="3" clrIdx="0">
    <p:extLst>
      <p:ext uri="{19B8F6BF-5375-455C-9EA6-DF929625EA0E}">
        <p15:presenceInfo xmlns:p15="http://schemas.microsoft.com/office/powerpoint/2012/main" userId="S-1-5-21-920880668-3098138821-806458339-3183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003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4" autoAdjust="0"/>
    <p:restoredTop sz="82555" autoAdjust="0"/>
  </p:normalViewPr>
  <p:slideViewPr>
    <p:cSldViewPr snapToGrid="0">
      <p:cViewPr varScale="1">
        <p:scale>
          <a:sx n="85" d="100"/>
          <a:sy n="85" d="100"/>
        </p:scale>
        <p:origin x="762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handoutMaster" Target="handoutMasters/handoutMaster1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39D1DCF-E11E-4DAE-A8A1-0E7225B3E36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6828377-C405-40F0-BCE6-4AAB364C2AD5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99C019-4C4D-4E28-924D-DB7DBF0F503B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D2CCA0D-EFE8-4C26-B22E-304187589086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4DAE52F-70DF-43D6-9E62-61735C7A711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CFC3868-7D0C-4993-8BFB-A806F851D6BC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9817253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A7B173-BCC8-43B3-833A-475703887BEB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AU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0DD846-C4A5-4CD5-AD95-171BD0DD73A8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835162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latin typeface="Myriad Pro" panose="020B0503030403020204" pitchFamily="34" charset="0"/>
              </a:rPr>
              <a:t>At age 12, Min </a:t>
            </a:r>
            <a:r>
              <a:rPr lang="en-AU" sz="1200" dirty="0" err="1">
                <a:latin typeface="Myriad Pro" panose="020B0503030403020204" pitchFamily="34" charset="0"/>
              </a:rPr>
              <a:t>Min</a:t>
            </a:r>
            <a:r>
              <a:rPr lang="en-AU" sz="1200" dirty="0">
                <a:latin typeface="Myriad Pro" panose="020B0503030403020204" pitchFamily="34" charset="0"/>
              </a:rPr>
              <a:t> and her siblings had lost both their parents and were taken in by their local parish priest.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latin typeface="Myriad Pro" panose="020B0503030403020204" pitchFamily="34" charset="0"/>
              </a:rPr>
              <a:t>After an early childhood moving from village to village, gaining an education was difficult. Min </a:t>
            </a:r>
            <a:r>
              <a:rPr lang="en-AU" sz="1200" dirty="0" err="1">
                <a:latin typeface="Myriad Pro" panose="020B0503030403020204" pitchFamily="34" charset="0"/>
              </a:rPr>
              <a:t>Min</a:t>
            </a:r>
            <a:r>
              <a:rPr lang="en-AU" sz="1200" dirty="0">
                <a:latin typeface="Myriad Pro" panose="020B0503030403020204" pitchFamily="34" charset="0"/>
              </a:rPr>
              <a:t> recognises the benefit of providing children a quality education.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latin typeface="Myriad Pro" panose="020B0503030403020204" pitchFamily="34" charset="0"/>
              </a:rPr>
              <a:t>Min </a:t>
            </a:r>
            <a:r>
              <a:rPr lang="en-AU" sz="1200" dirty="0" err="1">
                <a:latin typeface="Myriad Pro" panose="020B0503030403020204" pitchFamily="34" charset="0"/>
              </a:rPr>
              <a:t>Min</a:t>
            </a:r>
            <a:r>
              <a:rPr lang="en-AU" sz="1200" dirty="0">
                <a:latin typeface="Myriad Pro" panose="020B0503030403020204" pitchFamily="34" charset="0"/>
              </a:rPr>
              <a:t> moved to Yangon to complete her education after Year 1.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latin typeface="Myriad Pro" panose="020B0503030403020204" pitchFamily="34" charset="0"/>
              </a:rPr>
              <a:t>Returning to her rural village after finishing school, Min </a:t>
            </a:r>
            <a:r>
              <a:rPr lang="en-AU" sz="1200" dirty="0" err="1">
                <a:latin typeface="Myriad Pro" panose="020B0503030403020204" pitchFamily="34" charset="0"/>
              </a:rPr>
              <a:t>Min</a:t>
            </a:r>
            <a:r>
              <a:rPr lang="en-AU" sz="1200" dirty="0">
                <a:latin typeface="Myriad Pro" panose="020B0503030403020204" pitchFamily="34" charset="0"/>
              </a:rPr>
              <a:t> was volunteering at a school the parish had set up for local children.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latin typeface="Myriad Pro" panose="020B0503030403020204" pitchFamily="34" charset="0"/>
              </a:rPr>
              <a:t>This is where she discovered her love of teaching. Through the teachers at the school, Min </a:t>
            </a:r>
            <a:r>
              <a:rPr lang="en-AU" sz="1200" dirty="0" err="1">
                <a:latin typeface="Myriad Pro" panose="020B0503030403020204" pitchFamily="34" charset="0"/>
              </a:rPr>
              <a:t>Min</a:t>
            </a:r>
            <a:r>
              <a:rPr lang="en-AU" sz="1200" dirty="0">
                <a:latin typeface="Myriad Pro" panose="020B0503030403020204" pitchFamily="34" charset="0"/>
              </a:rPr>
              <a:t> joined the </a:t>
            </a:r>
            <a:r>
              <a:rPr lang="en-AU" sz="1200" dirty="0" err="1">
                <a:latin typeface="Myriad Pro" panose="020B0503030403020204" pitchFamily="34" charset="0"/>
              </a:rPr>
              <a:t>Pyinya</a:t>
            </a:r>
            <a:r>
              <a:rPr lang="en-AU" sz="1200" dirty="0">
                <a:latin typeface="Myriad Pro" panose="020B0503030403020204" pitchFamily="34" charset="0"/>
              </a:rPr>
              <a:t> </a:t>
            </a:r>
            <a:r>
              <a:rPr lang="en-AU" sz="1200" dirty="0" err="1">
                <a:latin typeface="Myriad Pro" panose="020B0503030403020204" pitchFamily="34" charset="0"/>
              </a:rPr>
              <a:t>Sanyae</a:t>
            </a:r>
            <a:r>
              <a:rPr lang="en-AU" sz="1200" dirty="0">
                <a:latin typeface="Myriad Pro" panose="020B0503030403020204" pitchFamily="34" charset="0"/>
              </a:rPr>
              <a:t> Institute of Education (PSIE), where she is currently studying to become a teacher and gain her Diploma of Education.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1200" dirty="0">
                <a:latin typeface="Myriad Pro" panose="020B0503030403020204" pitchFamily="34" charset="0"/>
              </a:rPr>
              <a:t>After her graduation from PSIE, Min </a:t>
            </a:r>
            <a:r>
              <a:rPr lang="en-AU" sz="1200" dirty="0" err="1">
                <a:latin typeface="Myriad Pro" panose="020B0503030403020204" pitchFamily="34" charset="0"/>
              </a:rPr>
              <a:t>Min</a:t>
            </a:r>
            <a:r>
              <a:rPr lang="en-AU" sz="1200" dirty="0">
                <a:latin typeface="Myriad Pro" panose="020B0503030403020204" pitchFamily="34" charset="0"/>
              </a:rPr>
              <a:t> hopes to go out to rural communities where she can help support children that may not otherwise have a chance to receive a education.</a:t>
            </a:r>
          </a:p>
          <a:p>
            <a:endParaRPr lang="en-A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04F294-5C6C-4DE6-B362-DA563AE4A9E4}" type="slidenum">
              <a:rPr lang="en-AU" smtClean="0"/>
              <a:t>1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3303886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Thank you for your support!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DD846-C4A5-4CD5-AD95-171BD0DD73A8}" type="slidenum">
              <a:rPr lang="en-AU" smtClean="0"/>
              <a:t>2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8241693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Extra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DD846-C4A5-4CD5-AD95-171BD0DD73A8}" type="slidenum">
              <a:rPr lang="en-AU" smtClean="0"/>
              <a:t>3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0605973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Extra Slide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DD846-C4A5-4CD5-AD95-171BD0DD73A8}" type="slidenum">
              <a:rPr lang="en-AU" smtClean="0"/>
              <a:t>4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8942200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dirty="0"/>
              <a:t>Spare Slide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0DD846-C4A5-4CD5-AD95-171BD0DD73A8}" type="slidenum">
              <a:rPr lang="en-AU" smtClean="0"/>
              <a:t>5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191421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B2791D-8169-4A57-B038-14D5FE200A9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022A7E-E87B-4BC8-8551-BC510CCE55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C8A837-D554-4886-84D8-B8FE0E8E0C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94B05E-0291-410E-B420-C73EAFC87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A23E20-9BA0-462E-B7AA-7C1D090C8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3591486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74F0FA-7E3C-4B2C-80B3-BD2D8928C5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DC760E6-CB68-4684-A9F4-86C57FCC192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76D8BC-E000-44AE-B9BA-7150AF614A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49F34F9-46AB-4BCA-A81F-4BD3E530F0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C4DD42-BD01-43CA-8210-E286499D70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1916250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B3940DD-B5A5-4546-9602-5436ECFEFF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FA97C10-2C44-4234-A2C7-0708E79DED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169C5E-0119-41B9-BEAF-842E648DD9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FFE0E2-E421-4F20-8B4F-FAAC7D11B9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54B4B80-3B29-43F0-A245-7891BEC323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321219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A3085C-2030-4B5B-B79C-031026214E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09F3E99-53E0-4012-A377-C6FAF88803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41C21F6-303C-436B-B243-5733D07ACD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EFB0FC3-371D-4241-8317-D36DA83C9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7E058-42DB-4D4A-B353-97879E0B17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64684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190E8F0-5FDC-4120-AE37-AD57E9B288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631037-76A5-494D-A99C-0AFCCDDE6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63DED69-7C74-4CDD-B733-A15A59665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93B5D7-627E-4480-A96D-4C14C1B981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2DDE1E3-4014-4C5A-BC4E-484F85B2F0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991122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8300C-172E-444E-8C05-F5F55F7745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68C9F0-FC04-424A-AB88-0171F17265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B09956-D945-4D07-AB93-E0A7D69CB37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71AA73-673D-4A33-B5B3-7380251F5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1528D9-8BF0-4DAD-AAFF-F5926EC989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12754D-254E-4E40-B797-9C52702178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1264130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67EA9A-367B-477B-8DD6-E0E459E293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08F1F23-1C22-4CA9-BC8C-69913C9A0B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5C3BC7-5887-403F-AC65-A4785F3DE07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AF256BE-B6FB-4BAC-A8B0-CA26B7F88F5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A8601A3-1255-4168-9179-E0AC580F077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A4C08A1-15D5-47C2-B9C7-3C905838DE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DA9F6C9-D780-4016-9419-640180EF13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57DFF3F-E436-4E6B-B068-045F8A8A8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162233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508ABE-CBAD-41DC-9821-F5867A0D39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892F18-F7E9-4C9A-A140-7785BF73AB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6B7BD55-2A6D-459F-B5DA-61A49D940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EABDA-E288-401A-B1DA-650E7AAE30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235908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FB6B7D17-46EF-4703-A106-9EB8A271E4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D2BB698D-AECE-441C-9523-20B1F2852A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D761AA-E356-406E-83A0-F7F3CBBDC5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2952704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FF4261-8635-4A0F-9161-0AB7EB1C00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11FB2-35A8-4EB7-BF5E-2EE55BAA36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BE34233-3847-4BE3-9E30-017E956FA57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978BE61-CF2D-412C-8760-BB7EA39870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417AC1-9642-44C9-A6BA-C1C8DB2037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8DAF066-8C4D-47B2-8B69-C2CD86294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275803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376632-4F6D-4028-9A8C-ECD970FE78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A546808-F3F3-4C37-AF1D-DC7DAD93FA9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029F7E1-8B31-4871-83B7-9B532AC66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190C077-E020-4997-B628-5B89499021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EC161B-C396-410D-96D1-85AB2CB89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F181A1-8654-4CC1-8607-5BCD8ED87B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5770324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AB2E5BB-9966-41F4-BE33-C905EAE88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A914BE-C461-4CE0-9BDB-78A9814A77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5AB2AF-B1FF-4F4E-85B0-26AED3C9906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1432C2-E261-4513-A08D-FD2D369CC3A0}" type="datetimeFigureOut">
              <a:rPr lang="en-AU" smtClean="0"/>
              <a:t>24/08/2018</a:t>
            </a:fld>
            <a:endParaRPr lang="en-A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3C6D6A-12DD-4AA7-BF71-E988E3F6AA5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4C3DFE-7BA1-4AAD-81D9-4611A2A782E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FFF88FF-2A5D-469D-B651-85974FF7F5D7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5463681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11" Type="http://schemas.openxmlformats.org/officeDocument/2006/relationships/image" Target="../media/image9.jpeg"/><Relationship Id="rId5" Type="http://schemas.openxmlformats.org/officeDocument/2006/relationships/image" Target="../media/image3.jpeg"/><Relationship Id="rId10" Type="http://schemas.openxmlformats.org/officeDocument/2006/relationships/image" Target="../media/image8.jpeg"/><Relationship Id="rId4" Type="http://schemas.openxmlformats.org/officeDocument/2006/relationships/image" Target="../media/image2.jpeg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jpg"/><Relationship Id="rId4" Type="http://schemas.openxmlformats.org/officeDocument/2006/relationships/image" Target="../media/image12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7" Type="http://schemas.openxmlformats.org/officeDocument/2006/relationships/image" Target="../media/image1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9.pn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1984" y="1435057"/>
            <a:ext cx="1334895" cy="670138"/>
          </a:xfrm>
          <a:prstGeom prst="rect">
            <a:avLst/>
          </a:prstGeom>
        </p:spPr>
      </p:pic>
      <p:cxnSp>
        <p:nvCxnSpPr>
          <p:cNvPr id="7" name="Straight Connector 6"/>
          <p:cNvCxnSpPr>
            <a:cxnSpLocks/>
          </p:cNvCxnSpPr>
          <p:nvPr/>
        </p:nvCxnSpPr>
        <p:spPr>
          <a:xfrm flipV="1">
            <a:off x="0" y="4529751"/>
            <a:ext cx="11801837" cy="4672"/>
          </a:xfrm>
          <a:prstGeom prst="line">
            <a:avLst/>
          </a:prstGeom>
          <a:ln w="15875" cmpd="sng">
            <a:solidFill>
              <a:srgbClr val="D311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/>
          <p:cNvCxnSpPr>
            <a:cxnSpLocks/>
          </p:cNvCxnSpPr>
          <p:nvPr/>
        </p:nvCxnSpPr>
        <p:spPr>
          <a:xfrm>
            <a:off x="10022720" y="208223"/>
            <a:ext cx="0" cy="4134136"/>
          </a:xfrm>
          <a:prstGeom prst="line">
            <a:avLst/>
          </a:prstGeom>
          <a:ln w="15875" cmpd="sng">
            <a:solidFill>
              <a:srgbClr val="D31145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8" name="Picture 17">
            <a:extLst>
              <a:ext uri="{FF2B5EF4-FFF2-40B4-BE49-F238E27FC236}">
                <a16:creationId xmlns:a16="http://schemas.microsoft.com/office/drawing/2014/main" id="{580E5E0E-A6ED-4B5E-BB13-94FF997C40F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148308" y="916446"/>
            <a:ext cx="4150424" cy="2766950"/>
          </a:xfrm>
          <a:prstGeom prst="rect">
            <a:avLst/>
          </a:prstGeom>
        </p:spPr>
      </p:pic>
      <p:pic>
        <p:nvPicPr>
          <p:cNvPr id="1026" name="Picture 2" descr="Image result for pontifical mission societies crest">
            <a:extLst>
              <a:ext uri="{FF2B5EF4-FFF2-40B4-BE49-F238E27FC236}">
                <a16:creationId xmlns:a16="http://schemas.microsoft.com/office/drawing/2014/main" id="{3E2872E3-7C08-4203-AF47-75F2C75FE9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90" r="13659" b="8702"/>
          <a:stretch/>
        </p:blipFill>
        <p:spPr bwMode="auto">
          <a:xfrm>
            <a:off x="10343238" y="2436292"/>
            <a:ext cx="1423641" cy="17623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1" name="AutoShape 4" descr="Image result for myanmar flag">
            <a:extLst>
              <a:ext uri="{FF2B5EF4-FFF2-40B4-BE49-F238E27FC236}">
                <a16:creationId xmlns:a16="http://schemas.microsoft.com/office/drawing/2014/main" id="{EF79D76A-81E3-48FF-9079-7A6A65FFC8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sp>
        <p:nvSpPr>
          <p:cNvPr id="1024" name="AutoShape 6" descr="Image result for myanmar flag">
            <a:extLst>
              <a:ext uri="{FF2B5EF4-FFF2-40B4-BE49-F238E27FC236}">
                <a16:creationId xmlns:a16="http://schemas.microsoft.com/office/drawing/2014/main" id="{A0C0B008-DF94-438A-B71F-5A2C220FAA8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6096000" y="34290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AU"/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879F4E98-62BA-4282-AA4C-190B203D5B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6169891"/>
            <a:ext cx="12192000" cy="68810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030CEECF-FE68-4C48-B28F-6B6611440B26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538"/>
          <a:stretch/>
        </p:blipFill>
        <p:spPr>
          <a:xfrm>
            <a:off x="79149" y="4930376"/>
            <a:ext cx="4927563" cy="76862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A9F0D32-9992-435D-B93C-3EF82852462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117123" y="4865520"/>
            <a:ext cx="2909014" cy="8763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18C3C0-04DE-4B3D-9F70-186B3A24F318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4177" b="-1"/>
          <a:stretch/>
        </p:blipFill>
        <p:spPr>
          <a:xfrm>
            <a:off x="8026137" y="4914900"/>
            <a:ext cx="4025604" cy="751372"/>
          </a:xfrm>
          <a:prstGeom prst="rect">
            <a:avLst/>
          </a:prstGeom>
        </p:spPr>
      </p:pic>
      <p:pic>
        <p:nvPicPr>
          <p:cNvPr id="19" name="Content Placeholder 7">
            <a:extLst>
              <a:ext uri="{FF2B5EF4-FFF2-40B4-BE49-F238E27FC236}">
                <a16:creationId xmlns:a16="http://schemas.microsoft.com/office/drawing/2014/main" id="{07730C2D-EA87-4EDA-B872-F609E2C3F71A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79" t="4133" r="32522"/>
          <a:stretch/>
        </p:blipFill>
        <p:spPr>
          <a:xfrm>
            <a:off x="6810063" y="211477"/>
            <a:ext cx="3130025" cy="415042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04482A4-DA23-4BF4-BD2F-87BFB18605AB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707" r="3314" b="-937"/>
          <a:stretch/>
        </p:blipFill>
        <p:spPr>
          <a:xfrm>
            <a:off x="3476005" y="200078"/>
            <a:ext cx="3173800" cy="4194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34245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CADF39B2-8E3D-4F2A-BB4E-A879397223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5591" y="0"/>
            <a:ext cx="1028081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2088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194D27A-0219-4D63-9C33-F6E8BB7395C1}"/>
              </a:ext>
            </a:extLst>
          </p:cNvPr>
          <p:cNvSpPr/>
          <p:nvPr/>
        </p:nvSpPr>
        <p:spPr>
          <a:xfrm>
            <a:off x="0" y="1"/>
            <a:ext cx="12192000" cy="898902"/>
          </a:xfrm>
          <a:prstGeom prst="rect">
            <a:avLst/>
          </a:prstGeom>
          <a:solidFill>
            <a:srgbClr val="CF003D"/>
          </a:solidFill>
          <a:ln>
            <a:solidFill>
              <a:srgbClr val="CF003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AU" dirty="0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8C45B003-9641-42BE-A983-FC794A4A7901}"/>
              </a:ext>
            </a:extLst>
          </p:cNvPr>
          <p:cNvSpPr txBox="1">
            <a:spLocks/>
          </p:cNvSpPr>
          <p:nvPr/>
        </p:nvSpPr>
        <p:spPr>
          <a:xfrm>
            <a:off x="0" y="-21333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b="1" dirty="0">
                <a:solidFill>
                  <a:schemeClr val="bg1"/>
                </a:solidFill>
                <a:latin typeface="Myriad Pro" panose="020B0503030403020204" pitchFamily="34" charset="0"/>
              </a:rPr>
              <a:t>Needs of Myanmar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4D81BD-AE0B-468B-99FD-688D2547F87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2737" y="3525406"/>
            <a:ext cx="4325400" cy="2883600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595E4D69-F34F-4617-8A64-7C2EA5BC63C4}"/>
              </a:ext>
            </a:extLst>
          </p:cNvPr>
          <p:cNvSpPr txBox="1"/>
          <p:nvPr/>
        </p:nvSpPr>
        <p:spPr>
          <a:xfrm>
            <a:off x="6096000" y="1195435"/>
            <a:ext cx="5718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Myriad Pro" panose="020B0503030403020204" pitchFamily="34" charset="0"/>
              </a:rPr>
              <a:t>Teacher training through PSIE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Myriad Pro" panose="020B0503030403020204" pitchFamily="34" charset="0"/>
              </a:rPr>
              <a:t>Training young men and women with child-centred methodology to go out to rural communities and support children in need.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Myriad Pro" panose="020B0503030403020204" pitchFamily="34" charset="0"/>
              </a:rPr>
              <a:t>Educational resources such as textbooks, staff costs of the teachers, living costs for the students who come from different regions.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7F8008E-3C88-4145-8AF5-AEF68384673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047" y="1112232"/>
            <a:ext cx="3885554" cy="259037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D855FEED-5E45-4A81-B4DA-DAFFFDFBC2AD}"/>
              </a:ext>
            </a:extLst>
          </p:cNvPr>
          <p:cNvSpPr txBox="1"/>
          <p:nvPr/>
        </p:nvSpPr>
        <p:spPr>
          <a:xfrm>
            <a:off x="377125" y="3867427"/>
            <a:ext cx="571887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Myriad Pro" panose="020B0503030403020204" pitchFamily="34" charset="0"/>
              </a:rPr>
              <a:t>Supporting schools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Myriad Pro" panose="020B0503030403020204" pitchFamily="34" charset="0"/>
              </a:rPr>
              <a:t>Ensuring children, especially in rural areas of Myanmar, are able to access quality education.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AU" sz="2000" dirty="0">
                <a:latin typeface="Myriad Pro" panose="020B0503030403020204" pitchFamily="34" charset="0"/>
              </a:rPr>
              <a:t>Giving children access to educational resources such as books, teaching aid materials like puzzles and blocks.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949DAD4-3603-4ABC-836B-06A0951574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258" y="6114196"/>
            <a:ext cx="1049284" cy="5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34227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8C45B003-9641-42BE-A983-FC794A4A7901}"/>
              </a:ext>
            </a:extLst>
          </p:cNvPr>
          <p:cNvSpPr txBox="1">
            <a:spLocks/>
          </p:cNvSpPr>
          <p:nvPr/>
        </p:nvSpPr>
        <p:spPr>
          <a:xfrm>
            <a:off x="108488" y="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AU" b="1" dirty="0">
              <a:solidFill>
                <a:schemeClr val="bg1"/>
              </a:solidFill>
              <a:latin typeface="Myriad Pro" panose="020B0503030403020204" pitchFamily="34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04F9B66-023D-487D-B79F-758F85354DC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78" y="263927"/>
            <a:ext cx="4643999" cy="3096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812E375-83A8-4768-81B0-51EA3A5CE8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35" y="263927"/>
            <a:ext cx="4644000" cy="3096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788AB5A-C450-4157-AF30-3A75B9ED64F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534" y="3458277"/>
            <a:ext cx="4644001" cy="3096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B8ADA2DA-2DBB-4989-B0BC-1771BBF2CAF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3778" y="3458277"/>
            <a:ext cx="4644001" cy="3096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1F06340-1EEC-48DC-BBFC-B8C9C7E757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88" y="6196083"/>
            <a:ext cx="1049284" cy="580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672714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F5227A54-0EB2-43ED-BFB2-76E18347582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238" y="3290165"/>
            <a:ext cx="7782800" cy="3029803"/>
          </a:xfrm>
        </p:spPr>
        <p:txBody>
          <a:bodyPr>
            <a:normAutofit fontScale="55000" lnSpcReduction="20000"/>
          </a:bodyPr>
          <a:lstStyle/>
          <a:p>
            <a:endParaRPr lang="en-AU" dirty="0">
              <a:latin typeface="Myriad Pro" panose="020B0503030403020204" pitchFamily="34" charset="0"/>
            </a:endParaRPr>
          </a:p>
          <a:p>
            <a:r>
              <a:rPr lang="en-AU" sz="5500" b="1" dirty="0">
                <a:latin typeface="Myriad Pro" panose="020B0503030403020204" pitchFamily="34" charset="0"/>
              </a:rPr>
              <a:t>2018 Catholic Mission Church Appeal - Myanmar</a:t>
            </a:r>
          </a:p>
          <a:p>
            <a:endParaRPr lang="en-AU" sz="5500" dirty="0">
              <a:latin typeface="Myriad Pro" panose="020B0503030403020204" pitchFamily="34" charset="0"/>
            </a:endParaRPr>
          </a:p>
          <a:p>
            <a:r>
              <a:rPr lang="en-AU" sz="5500" i="1" dirty="0">
                <a:latin typeface="Myriad Pro" panose="020B0503030403020204" pitchFamily="34" charset="0"/>
              </a:rPr>
              <a:t>‘How beautiful upon the mountains are the feet of the messenger who announces peace, who brings good news…’ </a:t>
            </a:r>
            <a:r>
              <a:rPr lang="en-AU" sz="5500" dirty="0">
                <a:latin typeface="Myriad Pro" panose="020B0503030403020204" pitchFamily="34" charset="0"/>
              </a:rPr>
              <a:t>– Isaiah 52:7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98B9EB3-AF1D-4882-B392-C96E50C783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944" y="6217610"/>
            <a:ext cx="1049284" cy="5809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F29C15B-3DE5-4567-B7C4-D551821B313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248" y="481673"/>
            <a:ext cx="5620781" cy="249608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C7814E3A-3D7F-41B5-AC2C-01CAC6F71D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06028" y="485833"/>
            <a:ext cx="4060991" cy="57317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5557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362</TotalTime>
  <Words>303</Words>
  <Application>Microsoft Office PowerPoint</Application>
  <PresentationFormat>Widescreen</PresentationFormat>
  <Paragraphs>26</Paragraphs>
  <Slides>5</Slides>
  <Notes>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0" baseType="lpstr">
      <vt:lpstr>Arial</vt:lpstr>
      <vt:lpstr>Calibri</vt:lpstr>
      <vt:lpstr>Calibri Light</vt:lpstr>
      <vt:lpstr>Myriad Pro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2018 Catholic Mission Church Appeal</dc:title>
  <dc:creator>Aynsley Stanger</dc:creator>
  <cp:lastModifiedBy>Elisabeth Barratt</cp:lastModifiedBy>
  <cp:revision>27</cp:revision>
  <dcterms:created xsi:type="dcterms:W3CDTF">2018-02-14T03:16:52Z</dcterms:created>
  <dcterms:modified xsi:type="dcterms:W3CDTF">2018-08-24T02:13:55Z</dcterms:modified>
</cp:coreProperties>
</file>